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5"/>
      <p:bold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  <p:embeddedFont>
      <p:font typeface="Nunito" panose="020B0604020202020204" charset="-18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SUkJtkozIUCe37QdZPfCzwpd4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A0C5478-2C97-4916-BF5B-9A306D39F46E}">
  <a:tblStyle styleId="{AA0C5478-2C97-4916-BF5B-9A306D39F46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AD67E85-26F6-460A-AB6C-B8845B1F5BF6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6E6"/>
          </a:solidFill>
        </a:fill>
      </a:tcStyle>
    </a:wholeTbl>
    <a:band1H>
      <a:tcTxStyle b="off" i="off"/>
      <a:tcStyle>
        <a:tcBdr/>
        <a:fill>
          <a:solidFill>
            <a:srgbClr val="DDEC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DEC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1518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50b220a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" name="Google Shape;208;g2150b220a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2150b220a0c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pl-PL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5b45eb09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3" name="Google Shape;223;g215b45eb09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215b45eb099_0_1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pl-PL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15b45eb09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" name="Google Shape;248;g215b45eb09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215b45eb099_0_2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pl-PL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0" name="Google Shape;2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16b32cec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0" name="Google Shape;300;g216b32cec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216b32cec68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pl-PL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d9bea998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g21d9bea998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21d9bea9984_0_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pl-PL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d9bea99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1" name="Google Shape;171;g21d9bea99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21d9bea9984_0_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pl-PL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d9bea998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g21d9bea998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21d9bea9984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pl-PL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126c5bb807_0_1041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2126c5bb807_0_1041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g2126c5bb807_0_1041"/>
          <p:cNvSpPr/>
          <p:nvPr/>
        </p:nvSpPr>
        <p:spPr>
          <a:xfrm rot="10800000">
            <a:off x="5058905" y="-100"/>
            <a:ext cx="40851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126c5bb807_0_1041"/>
          <p:cNvSpPr/>
          <p:nvPr/>
        </p:nvSpPr>
        <p:spPr>
          <a:xfrm>
            <a:off x="20327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g2126c5bb807_0_1041"/>
          <p:cNvGrpSpPr/>
          <p:nvPr/>
        </p:nvGrpSpPr>
        <p:grpSpPr>
          <a:xfrm>
            <a:off x="255200" y="790"/>
            <a:ext cx="2250363" cy="1392365"/>
            <a:chOff x="255200" y="592"/>
            <a:chExt cx="2250363" cy="1044300"/>
          </a:xfrm>
        </p:grpSpPr>
        <p:sp>
          <p:nvSpPr>
            <p:cNvPr id="19" name="Google Shape;19;g2126c5bb807_0_1041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2126c5bb807_0_1041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g2126c5bb807_0_1041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g2126c5bb807_0_1041"/>
          <p:cNvGrpSpPr/>
          <p:nvPr/>
        </p:nvGrpSpPr>
        <p:grpSpPr>
          <a:xfrm>
            <a:off x="905395" y="790"/>
            <a:ext cx="2250363" cy="1392365"/>
            <a:chOff x="905395" y="592"/>
            <a:chExt cx="2250363" cy="1044300"/>
          </a:xfrm>
        </p:grpSpPr>
        <p:sp>
          <p:nvSpPr>
            <p:cNvPr id="23" name="Google Shape;23;g2126c5bb807_0_1041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2126c5bb807_0_1041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g2126c5bb807_0_104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g2126c5bb807_0_1041"/>
          <p:cNvGrpSpPr/>
          <p:nvPr/>
        </p:nvGrpSpPr>
        <p:grpSpPr>
          <a:xfrm>
            <a:off x="7057468" y="6784"/>
            <a:ext cx="1851281" cy="1002839"/>
            <a:chOff x="6917201" y="0"/>
            <a:chExt cx="2227776" cy="863400"/>
          </a:xfrm>
        </p:grpSpPr>
        <p:sp>
          <p:nvSpPr>
            <p:cNvPr id="27" name="Google Shape;27;g2126c5bb807_0_104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2126c5bb807_0_10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2126c5bb807_0_104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g2126c5bb807_0_1041"/>
          <p:cNvGrpSpPr/>
          <p:nvPr/>
        </p:nvGrpSpPr>
        <p:grpSpPr>
          <a:xfrm>
            <a:off x="6553032" y="5623802"/>
            <a:ext cx="2389067" cy="1234317"/>
            <a:chOff x="6917201" y="0"/>
            <a:chExt cx="2227776" cy="863400"/>
          </a:xfrm>
        </p:grpSpPr>
        <p:sp>
          <p:nvSpPr>
            <p:cNvPr id="31" name="Google Shape;31;g2126c5bb807_0_104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2126c5bb807_0_10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2126c5bb807_0_104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g2126c5bb807_0_1041"/>
          <p:cNvGrpSpPr/>
          <p:nvPr/>
        </p:nvGrpSpPr>
        <p:grpSpPr>
          <a:xfrm>
            <a:off x="199149" y="5407536"/>
            <a:ext cx="2795413" cy="1444382"/>
            <a:chOff x="6917201" y="0"/>
            <a:chExt cx="2227776" cy="863400"/>
          </a:xfrm>
        </p:grpSpPr>
        <p:sp>
          <p:nvSpPr>
            <p:cNvPr id="35" name="Google Shape;35;g2126c5bb807_0_104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g2126c5bb807_0_10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g2126c5bb807_0_104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g2126c5bb807_0_1041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9" name="Google Shape;39;g2126c5bb807_0_1041"/>
          <p:cNvSpPr txBox="1">
            <a:spLocks noGrp="1"/>
          </p:cNvSpPr>
          <p:nvPr>
            <p:ph type="subTitle" idx="1"/>
          </p:nvPr>
        </p:nvSpPr>
        <p:spPr>
          <a:xfrm>
            <a:off x="1858700" y="4550878"/>
            <a:ext cx="53613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g2126c5bb807_0_104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26c5bb807_0_1135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126c5bb807_0_1135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126c5bb807_0_1135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126c5bb807_0_1135"/>
          <p:cNvSpPr txBox="1">
            <a:spLocks noGrp="1"/>
          </p:cNvSpPr>
          <p:nvPr>
            <p:ph type="body" idx="1"/>
          </p:nvPr>
        </p:nvSpPr>
        <p:spPr>
          <a:xfrm>
            <a:off x="328025" y="5551333"/>
            <a:ext cx="74151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g2126c5bb807_0_113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26c5bb807_0_1141"/>
          <p:cNvSpPr/>
          <p:nvPr/>
        </p:nvSpPr>
        <p:spPr>
          <a:xfrm flipH="1">
            <a:off x="5569200" y="3778767"/>
            <a:ext cx="35748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g2126c5bb807_0_1141"/>
          <p:cNvGrpSpPr/>
          <p:nvPr/>
        </p:nvGrpSpPr>
        <p:grpSpPr>
          <a:xfrm>
            <a:off x="5959222" y="5492768"/>
            <a:ext cx="2520951" cy="1365553"/>
            <a:chOff x="6917201" y="0"/>
            <a:chExt cx="2227776" cy="863400"/>
          </a:xfrm>
        </p:grpSpPr>
        <p:sp>
          <p:nvSpPr>
            <p:cNvPr id="119" name="Google Shape;119;g2126c5bb807_0_114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2126c5bb807_0_11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2126c5bb807_0_114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g2126c5bb807_0_1141"/>
          <p:cNvGrpSpPr/>
          <p:nvPr/>
        </p:nvGrpSpPr>
        <p:grpSpPr>
          <a:xfrm>
            <a:off x="199149" y="3"/>
            <a:ext cx="2795413" cy="1444382"/>
            <a:chOff x="6917201" y="0"/>
            <a:chExt cx="2227776" cy="863400"/>
          </a:xfrm>
        </p:grpSpPr>
        <p:sp>
          <p:nvSpPr>
            <p:cNvPr id="123" name="Google Shape;123;g2126c5bb807_0_114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2126c5bb807_0_11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2126c5bb807_0_114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g2126c5bb807_0_1141"/>
          <p:cNvSpPr txBox="1">
            <a:spLocks noGrp="1"/>
          </p:cNvSpPr>
          <p:nvPr>
            <p:ph type="title" hasCustomPrompt="1"/>
          </p:nvPr>
        </p:nvSpPr>
        <p:spPr>
          <a:xfrm>
            <a:off x="1385850" y="1845133"/>
            <a:ext cx="6372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g2126c5bb807_0_1141"/>
          <p:cNvSpPr txBox="1">
            <a:spLocks noGrp="1"/>
          </p:cNvSpPr>
          <p:nvPr>
            <p:ph type="body" idx="1"/>
          </p:nvPr>
        </p:nvSpPr>
        <p:spPr>
          <a:xfrm>
            <a:off x="1385850" y="3818467"/>
            <a:ext cx="63723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g2126c5bb807_0_114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26c5bb807_0_115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 1">
  <p:cSld name="TITLE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26c5bb807_0_1160"/>
          <p:cNvSpPr txBox="1">
            <a:spLocks noGrp="1"/>
          </p:cNvSpPr>
          <p:nvPr>
            <p:ph type="title"/>
          </p:nvPr>
        </p:nvSpPr>
        <p:spPr>
          <a:xfrm>
            <a:off x="457200" y="138112"/>
            <a:ext cx="82296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126c5bb807_0_11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Verdana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135" name="Google Shape;135;g2126c5bb807_0_116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Verdana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126c5bb807_0_1069"/>
          <p:cNvSpPr/>
          <p:nvPr/>
        </p:nvSpPr>
        <p:spPr>
          <a:xfrm flipH="1">
            <a:off x="4757100" y="3079200"/>
            <a:ext cx="43869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g2126c5bb807_0_1069"/>
          <p:cNvGrpSpPr/>
          <p:nvPr/>
        </p:nvGrpSpPr>
        <p:grpSpPr>
          <a:xfrm>
            <a:off x="5594191" y="5281486"/>
            <a:ext cx="2910144" cy="1576482"/>
            <a:chOff x="6917201" y="0"/>
            <a:chExt cx="2227776" cy="863400"/>
          </a:xfrm>
        </p:grpSpPr>
        <p:sp>
          <p:nvSpPr>
            <p:cNvPr id="44" name="Google Shape;44;g2126c5bb807_0_106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2126c5bb807_0_106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2126c5bb807_0_106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g2126c5bb807_0_1069"/>
          <p:cNvGrpSpPr/>
          <p:nvPr/>
        </p:nvGrpSpPr>
        <p:grpSpPr>
          <a:xfrm>
            <a:off x="199149" y="3"/>
            <a:ext cx="2795413" cy="1444382"/>
            <a:chOff x="6917201" y="0"/>
            <a:chExt cx="2227776" cy="863400"/>
          </a:xfrm>
        </p:grpSpPr>
        <p:sp>
          <p:nvSpPr>
            <p:cNvPr id="48" name="Google Shape;48;g2126c5bb807_0_106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2126c5bb807_0_106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g2126c5bb807_0_106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g2126c5bb807_0_1069"/>
          <p:cNvSpPr txBox="1">
            <a:spLocks noGrp="1"/>
          </p:cNvSpPr>
          <p:nvPr>
            <p:ph type="title"/>
          </p:nvPr>
        </p:nvSpPr>
        <p:spPr>
          <a:xfrm>
            <a:off x="1888684" y="2328133"/>
            <a:ext cx="53775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2126c5bb807_0_106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126c5bb807_0_1088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126c5bb807_0_1088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126c5bb807_0_1088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126c5bb807_0_1088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" name="Google Shape;58;g2126c5bb807_0_1088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g2126c5bb807_0_1088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g2126c5bb807_0_108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26c5bb807_0_1081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126c5bb807_0_1081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126c5bb807_0_1081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126c5bb807_0_1081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6" name="Google Shape;66;g2126c5bb807_0_1081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g2126c5bb807_0_108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26c5bb807_0_1157"/>
          <p:cNvSpPr txBox="1">
            <a:spLocks noGrp="1"/>
          </p:cNvSpPr>
          <p:nvPr>
            <p:ph type="title"/>
          </p:nvPr>
        </p:nvSpPr>
        <p:spPr>
          <a:xfrm>
            <a:off x="457200" y="138112"/>
            <a:ext cx="82296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126c5bb807_0_1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26c5bb807_0_1096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126c5bb807_0_1096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126c5bb807_0_1096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126c5bb807_0_1096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" name="Google Shape;76;g2126c5bb807_0_109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126c5bb807_0_1102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126c5bb807_0_1102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2126c5bb807_0_1102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126c5bb807_0_1102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37092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g2126c5bb807_0_1102"/>
          <p:cNvSpPr txBox="1">
            <a:spLocks noGrp="1"/>
          </p:cNvSpPr>
          <p:nvPr>
            <p:ph type="body" idx="1"/>
          </p:nvPr>
        </p:nvSpPr>
        <p:spPr>
          <a:xfrm>
            <a:off x="830700" y="3092067"/>
            <a:ext cx="3709200" cy="28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2126c5bb807_0_110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26c5bb807_0_1109"/>
          <p:cNvSpPr/>
          <p:nvPr/>
        </p:nvSpPr>
        <p:spPr>
          <a:xfrm>
            <a:off x="0" y="3764192"/>
            <a:ext cx="73692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126c5bb807_0_1109"/>
          <p:cNvSpPr/>
          <p:nvPr/>
        </p:nvSpPr>
        <p:spPr>
          <a:xfrm flipH="1">
            <a:off x="3583210" y="2072150"/>
            <a:ext cx="55605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g2126c5bb807_0_1109"/>
          <p:cNvGrpSpPr/>
          <p:nvPr/>
        </p:nvGrpSpPr>
        <p:grpSpPr>
          <a:xfrm>
            <a:off x="255991" y="-11"/>
            <a:ext cx="2251347" cy="1391229"/>
            <a:chOff x="3961956" y="4383950"/>
            <a:chExt cx="1160548" cy="548700"/>
          </a:xfrm>
        </p:grpSpPr>
        <p:sp>
          <p:nvSpPr>
            <p:cNvPr id="88" name="Google Shape;88;g2126c5bb807_0_1109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g2126c5bb807_0_1109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2126c5bb807_0_1109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g2126c5bb807_0_1109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g2126c5bb807_0_1109"/>
          <p:cNvGrpSpPr/>
          <p:nvPr/>
        </p:nvGrpSpPr>
        <p:grpSpPr>
          <a:xfrm>
            <a:off x="34934" y="6029501"/>
            <a:ext cx="1593305" cy="822734"/>
            <a:chOff x="6917201" y="0"/>
            <a:chExt cx="2227776" cy="863400"/>
          </a:xfrm>
        </p:grpSpPr>
        <p:sp>
          <p:nvSpPr>
            <p:cNvPr id="93" name="Google Shape;93;g2126c5bb807_0_110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2126c5bb807_0_110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2126c5bb807_0_110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g2126c5bb807_0_1109"/>
          <p:cNvGrpSpPr/>
          <p:nvPr/>
        </p:nvGrpSpPr>
        <p:grpSpPr>
          <a:xfrm>
            <a:off x="5886353" y="1657"/>
            <a:ext cx="3257454" cy="1681990"/>
            <a:chOff x="6917201" y="0"/>
            <a:chExt cx="2227776" cy="863400"/>
          </a:xfrm>
        </p:grpSpPr>
        <p:sp>
          <p:nvSpPr>
            <p:cNvPr id="97" name="Google Shape;97;g2126c5bb807_0_110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2126c5bb807_0_110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2126c5bb807_0_110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g2126c5bb807_0_1109"/>
          <p:cNvSpPr txBox="1">
            <a:spLocks noGrp="1"/>
          </p:cNvSpPr>
          <p:nvPr>
            <p:ph type="title"/>
          </p:nvPr>
        </p:nvSpPr>
        <p:spPr>
          <a:xfrm>
            <a:off x="1393929" y="1734861"/>
            <a:ext cx="6366900" cy="3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1" name="Google Shape;101;g2126c5bb807_0_110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26c5bb807_0_1127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126c5bb807_0_1127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126c5bb807_0_1127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126c5bb807_0_1127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64242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7" name="Google Shape;107;g2126c5bb807_0_1127"/>
          <p:cNvSpPr txBox="1">
            <a:spLocks noGrp="1"/>
          </p:cNvSpPr>
          <p:nvPr>
            <p:ph type="subTitle" idx="1"/>
          </p:nvPr>
        </p:nvSpPr>
        <p:spPr>
          <a:xfrm>
            <a:off x="819150" y="2067600"/>
            <a:ext cx="5859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g2126c5bb807_0_1127"/>
          <p:cNvSpPr txBox="1">
            <a:spLocks noGrp="1"/>
          </p:cNvSpPr>
          <p:nvPr>
            <p:ph type="body" idx="2"/>
          </p:nvPr>
        </p:nvSpPr>
        <p:spPr>
          <a:xfrm>
            <a:off x="819150" y="3289400"/>
            <a:ext cx="5859900" cy="27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g2126c5bb807_0_112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126c5bb807_0_10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g2126c5bb807_0_103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2126c5bb807_0_103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p3wagrowiec.szkolna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acebook.com/sp3wagrowiec/" TargetMode="External"/><Relationship Id="rId4" Type="http://schemas.openxmlformats.org/officeDocument/2006/relationships/hyperlink" Target="http://www.sp3wagrowiec.szkolna.ne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3wagrowiec.szkolna.net.p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3wagrowiec.szkolna.net/d/wewnatrzszkolny-system-oceniania-zachowania-w-klasach-iv-vii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/>
        </p:nvSpPr>
        <p:spPr>
          <a:xfrm>
            <a:off x="1625600" y="1658937"/>
            <a:ext cx="6138862" cy="249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pl-PL"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Pakiet powitalny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pl-PL"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 Twojej szkole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2014378" y="1447494"/>
            <a:ext cx="53613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pl-PL"/>
              <a:t>Witaj w naszej szkole!</a:t>
            </a:r>
            <a:endParaRPr/>
          </a:p>
        </p:txBody>
      </p:sp>
      <p:sp>
        <p:nvSpPr>
          <p:cNvPr id="142" name="Google Shape;142;p1"/>
          <p:cNvSpPr txBox="1">
            <a:spLocks noGrp="1"/>
          </p:cNvSpPr>
          <p:nvPr>
            <p:ph type="subTitle" idx="1"/>
          </p:nvPr>
        </p:nvSpPr>
        <p:spPr>
          <a:xfrm>
            <a:off x="2014375" y="3295228"/>
            <a:ext cx="53613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l-PL"/>
              <a:t>	PAKIET POWITALNY DLA UCZNIÓW SZKOŁY PODSTAWOWEJ NUMER 3 W WĄGROWCU</a:t>
            </a:r>
            <a:endParaRPr/>
          </a:p>
        </p:txBody>
      </p:sp>
      <p:pic>
        <p:nvPicPr>
          <p:cNvPr id="143" name="Google Shape;14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075" y="4466550"/>
            <a:ext cx="2157950" cy="17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50b220a0c_0_0"/>
          <p:cNvSpPr txBox="1">
            <a:spLocks noGrp="1"/>
          </p:cNvSpPr>
          <p:nvPr>
            <p:ph type="title"/>
          </p:nvPr>
        </p:nvSpPr>
        <p:spPr>
          <a:xfrm>
            <a:off x="1184275" y="389255"/>
            <a:ext cx="75057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-PL"/>
              <a:t>Ocenianie klasy 4-8</a:t>
            </a:r>
            <a:endParaRPr/>
          </a:p>
        </p:txBody>
      </p:sp>
      <p:sp>
        <p:nvSpPr>
          <p:cNvPr id="212" name="Google Shape;212;g2150b220a0c_0_0"/>
          <p:cNvSpPr/>
          <p:nvPr/>
        </p:nvSpPr>
        <p:spPr>
          <a:xfrm>
            <a:off x="431400" y="1364252"/>
            <a:ext cx="3546900" cy="1614900"/>
          </a:xfrm>
          <a:prstGeom prst="homePlate">
            <a:avLst>
              <a:gd name="adj" fmla="val 50000"/>
            </a:avLst>
          </a:prstGeom>
          <a:solidFill>
            <a:srgbClr val="80201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początku każdego roku szkolnego otrzymasz od nauczyciela Przedmiotowe Zasady Oceniania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g2150b220a0c_0_0"/>
          <p:cNvSpPr/>
          <p:nvPr/>
        </p:nvSpPr>
        <p:spPr>
          <a:xfrm>
            <a:off x="4147050" y="1364250"/>
            <a:ext cx="3305700" cy="1614900"/>
          </a:xfrm>
          <a:prstGeom prst="chevron">
            <a:avLst>
              <a:gd name="adj" fmla="val 50000"/>
            </a:avLst>
          </a:prstGeom>
          <a:solidFill>
            <a:srgbClr val="B02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Dowiesz się z niego, w jaki sposób będzie oceniania Twoja wiedza na każdym z przedmiotów.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14" name="Google Shape;214;g2150b220a0c_0_0"/>
          <p:cNvGraphicFramePr/>
          <p:nvPr/>
        </p:nvGraphicFramePr>
        <p:xfrm>
          <a:off x="1514900" y="32664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{AA0C5478-2C97-4916-BF5B-9A306D39F46E}</a:tableStyleId>
              </a:tblPr>
              <a:tblGrid>
                <a:gridCol w="924525"/>
                <a:gridCol w="1726350"/>
                <a:gridCol w="2315550"/>
              </a:tblGrid>
              <a:tr h="6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Ocena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Pełna nazwa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Procentowy udział punktów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niedostateczny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0-30 %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2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dopuszczający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31- 50 %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3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dostateczny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51- 68%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dobry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69- 86 %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bardzo dobry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87- 96%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6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celujący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/>
                        <a:t>97- 100 %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800"/>
              <a:buFont typeface="Tahoma"/>
              <a:buNone/>
            </a:pPr>
            <a:r>
              <a:rPr lang="pl-PL"/>
              <a:t>Dokumenty szkolne</a:t>
            </a:r>
            <a:endParaRPr/>
          </a:p>
        </p:txBody>
      </p:sp>
      <p:sp>
        <p:nvSpPr>
          <p:cNvPr id="220" name="Google Shape;220;p11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Verdana"/>
              <a:buChar char="-"/>
            </a:pPr>
            <a:r>
              <a:rPr lang="pl-PL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Statut szkoły</a:t>
            </a:r>
            <a:r>
              <a:rPr lang="pl-PL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-"/>
            </a:pPr>
            <a:r>
              <a:rPr lang="pl-PL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Wewnątrzszkolny System Oceniania z Zachowania</a:t>
            </a:r>
            <a:r>
              <a:rPr lang="pl-PL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-"/>
            </a:pPr>
            <a:r>
              <a:rPr lang="pl-PL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wszystkie dokumenty znajdziesz na naszej stronie szkoły, w zakładce : Dokumentacja szkoły</a:t>
            </a:r>
            <a:endParaRPr sz="18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rPr lang="pl-PL" sz="1800" b="1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https://sp3wagrowiec.szkolna.net/</a:t>
            </a:r>
            <a:endParaRPr sz="18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5b45eb099_0_16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-PL" b="1">
                <a:solidFill>
                  <a:srgbClr val="1155CC"/>
                </a:solidFill>
              </a:rPr>
              <a:t>Plan lekcji</a:t>
            </a:r>
            <a:endParaRPr b="1">
              <a:solidFill>
                <a:srgbClr val="1155CC"/>
              </a:solidFill>
            </a:endParaRPr>
          </a:p>
        </p:txBody>
      </p:sp>
      <p:graphicFrame>
        <p:nvGraphicFramePr>
          <p:cNvPr id="227" name="Google Shape;227;g215b45eb099_0_16"/>
          <p:cNvGraphicFramePr/>
          <p:nvPr/>
        </p:nvGraphicFramePr>
        <p:xfrm>
          <a:off x="952500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{AA0C5478-2C97-4916-BF5B-9A306D39F46E}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b="1" u="none" strike="noStrike" cap="none"/>
                        <a:t>Poniedziałek</a:t>
                      </a:r>
                      <a:endParaRPr sz="16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b="1" u="none" strike="noStrike" cap="none"/>
                        <a:t>Wtorek </a:t>
                      </a:r>
                      <a:endParaRPr sz="16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b="1" u="none" strike="noStrike" cap="none"/>
                        <a:t>Środa</a:t>
                      </a:r>
                      <a:endParaRPr sz="16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b="1" u="none" strike="noStrike" cap="none"/>
                        <a:t>Czwartek </a:t>
                      </a:r>
                      <a:endParaRPr sz="16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b="1" u="none" strike="noStrike" cap="none"/>
                        <a:t>Piątek</a:t>
                      </a:r>
                      <a:endParaRPr sz="16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  <a:tr h="25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>
            <a:off x="819150" y="560852"/>
            <a:ext cx="75057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1">
                <a:solidFill>
                  <a:srgbClr val="1155CC"/>
                </a:solidFill>
              </a:rPr>
              <a:t>Dzwonki szkolne</a:t>
            </a:r>
            <a:endParaRPr b="1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1155CC"/>
              </a:solidFill>
            </a:endParaRPr>
          </a:p>
        </p:txBody>
      </p:sp>
      <p:graphicFrame>
        <p:nvGraphicFramePr>
          <p:cNvPr id="233" name="Google Shape;233;p14"/>
          <p:cNvGraphicFramePr/>
          <p:nvPr/>
        </p:nvGraphicFramePr>
        <p:xfrm>
          <a:off x="819150" y="25699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{AA0C5478-2C97-4916-BF5B-9A306D39F46E}</a:tableStyleId>
              </a:tblPr>
              <a:tblGrid>
                <a:gridCol w="3256250"/>
                <a:gridCol w="3982750"/>
              </a:tblGrid>
              <a:tr h="67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l-PL" sz="2000" b="1" u="none" strike="noStrike" cap="none">
                          <a:solidFill>
                            <a:srgbClr val="0000FF"/>
                          </a:solidFill>
                        </a:rPr>
                        <a:t>ul. Klasztorna</a:t>
                      </a:r>
                      <a:endParaRPr sz="20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l-PL" sz="2000" b="1" u="none" strike="noStrike" cap="none">
                          <a:solidFill>
                            <a:srgbClr val="0000FF"/>
                          </a:solidFill>
                        </a:rPr>
                        <a:t>ul. Letnia</a:t>
                      </a:r>
                      <a:endParaRPr sz="20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2953750"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08:00 - 08:45</a:t>
                      </a:r>
                      <a:endParaRPr sz="1300" b="1" u="none" strike="noStrike" cap="none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b="1" u="none" strike="noStrike" cap="none"/>
                        <a:t>przerwa śniadaniowa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08:55 - 09:40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09:50 - 10:35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10:45 - 11:30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11:50 - 12:35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12:45 - 13:30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13:40 - 14:25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14:30 - 15:15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15:20 - 16:05</a:t>
                      </a:r>
                      <a:endParaRPr sz="1300" b="1" u="none" strike="noStrike" cap="none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CCA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08:00 - 08:45</a:t>
                      </a:r>
                      <a:endParaRPr sz="1300" b="1" u="none" strike="noStrike" cap="none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b="1" u="none" strike="noStrike" cap="none"/>
                        <a:t>przerwa śniadaniowa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08:55 - 09:40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09:50 - 10:35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10:45 - 11:30     przerwa obiadowa kl. 1-3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11:50 - 12:35     przerwa obiadowa kl. 4-8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12:50 - 13:35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13:45 - 14:30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14:35 - 15:20</a:t>
                      </a:r>
                      <a:endParaRPr sz="1300" b="1" u="none" strike="noStrike" cap="none"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AutoNum type="arabicPeriod"/>
                      </a:pPr>
                      <a:r>
                        <a:rPr lang="pl-PL" sz="1300" b="1" u="none" strike="noStrike" cap="none"/>
                        <a:t>15:25 - 16:10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b="1" u="none" strike="noStrike" cap="none"/>
                        <a:t> </a:t>
                      </a:r>
                      <a:endParaRPr sz="13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CCA"/>
                    </a:solidFill>
                  </a:tcPr>
                </a:tc>
              </a:tr>
            </a:tbl>
          </a:graphicData>
        </a:graphic>
      </p:graphicFrame>
      <p:sp>
        <p:nvSpPr>
          <p:cNvPr id="234" name="Google Shape;234;p14"/>
          <p:cNvSpPr/>
          <p:nvPr/>
        </p:nvSpPr>
        <p:spPr>
          <a:xfrm>
            <a:off x="4688450" y="666850"/>
            <a:ext cx="3989700" cy="13740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STOŁÓWKA</a:t>
            </a:r>
            <a:endParaRPr sz="1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Stołówka szkolna znajduje się w budynku szkoły przy ul. Letniej. Można zamówić także obiady do świetlicy szkolnej przy ul.Klasztornej.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Cennik obiadów dostępny jest w sekretariacie.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>
            <a:spLocks noGrp="1"/>
          </p:cNvSpPr>
          <p:nvPr>
            <p:ph type="title"/>
          </p:nvPr>
        </p:nvSpPr>
        <p:spPr>
          <a:xfrm>
            <a:off x="819150" y="559500"/>
            <a:ext cx="75057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600"/>
              <a:buFont typeface="Tahoma"/>
              <a:buNone/>
            </a:pPr>
            <a:r>
              <a:rPr lang="pl-PL" sz="3600" b="1">
                <a:solidFill>
                  <a:schemeClr val="dk2"/>
                </a:solidFill>
              </a:rPr>
              <a:t>Z</a:t>
            </a:r>
            <a:r>
              <a:rPr lang="pl-PL" sz="3600" b="1" i="0" u="none">
                <a:solidFill>
                  <a:srgbClr val="002244"/>
                </a:solidFill>
                <a:latin typeface="Tahoma"/>
                <a:ea typeface="Tahoma"/>
                <a:cs typeface="Tahoma"/>
                <a:sym typeface="Tahoma"/>
              </a:rPr>
              <a:t>ajęcia dodatkowe</a:t>
            </a:r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body" idx="1"/>
          </p:nvPr>
        </p:nvSpPr>
        <p:spPr>
          <a:xfrm>
            <a:off x="312125" y="1535750"/>
            <a:ext cx="8081100" cy="5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b="1" u="sng"/>
              <a:t>Szkolne koło wolontariatu</a:t>
            </a:r>
            <a:endParaRPr sz="1800" b="1" u="sng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b="1" u="sng"/>
              <a:t>Teatry:</a:t>
            </a:r>
            <a:endParaRPr sz="1800" b="1" u="sng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>
                <a:solidFill>
                  <a:srgbClr val="000000"/>
                </a:solidFill>
              </a:rPr>
              <a:t>-”Szkolaczki”(1-3)</a:t>
            </a:r>
            <a:endParaRPr sz="18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>
                <a:solidFill>
                  <a:srgbClr val="000000"/>
                </a:solidFill>
              </a:rPr>
              <a:t>-”My i …”(4-8)</a:t>
            </a:r>
            <a:endParaRPr sz="18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b="1" u="sng">
                <a:solidFill>
                  <a:srgbClr val="002244"/>
                </a:solidFill>
              </a:rPr>
              <a:t>Zajęcia sportowe</a:t>
            </a:r>
            <a:endParaRPr sz="1800" b="1" u="sng">
              <a:solidFill>
                <a:srgbClr val="00224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>
                <a:solidFill>
                  <a:srgbClr val="002244"/>
                </a:solidFill>
              </a:rPr>
              <a:t>-piłka ręczna dziewcząt (4-8)</a:t>
            </a:r>
            <a:endParaRPr sz="1800">
              <a:solidFill>
                <a:srgbClr val="00224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>
                <a:solidFill>
                  <a:srgbClr val="002244"/>
                </a:solidFill>
              </a:rPr>
              <a:t>-piłka ręczna chłopców (6-8)</a:t>
            </a:r>
            <a:endParaRPr sz="1800">
              <a:solidFill>
                <a:srgbClr val="00224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>
                <a:solidFill>
                  <a:srgbClr val="002244"/>
                </a:solidFill>
              </a:rPr>
              <a:t>-piłka siatkowa dziewcząt (7-8)</a:t>
            </a:r>
            <a:endParaRPr sz="1800">
              <a:solidFill>
                <a:srgbClr val="00224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endParaRPr sz="1800">
              <a:solidFill>
                <a:srgbClr val="002244"/>
              </a:solidFill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244"/>
              </a:buClr>
              <a:buSzPts val="2000"/>
              <a:buFont typeface="Verdana"/>
              <a:buNone/>
            </a:pPr>
            <a:endParaRPr sz="1800"/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pl-PL" sz="1800"/>
              <a:t>Kontakt: wychowawca klasy</a:t>
            </a:r>
            <a:endParaRPr sz="1800"/>
          </a:p>
        </p:txBody>
      </p:sp>
      <p:sp>
        <p:nvSpPr>
          <p:cNvPr id="241" name="Google Shape;241;p15"/>
          <p:cNvSpPr txBox="1">
            <a:spLocks noGrp="1"/>
          </p:cNvSpPr>
          <p:nvPr>
            <p:ph type="body" idx="4294967295"/>
          </p:nvPr>
        </p:nvSpPr>
        <p:spPr>
          <a:xfrm>
            <a:off x="4648200" y="815275"/>
            <a:ext cx="4038600" cy="3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lang="pl-PL" sz="2000" b="1"/>
              <a:t>               </a:t>
            </a:r>
            <a:r>
              <a:rPr lang="pl-PL" sz="2000" b="1" u="sng"/>
              <a:t>Zajęcia dodatkowe z języka </a:t>
            </a:r>
            <a:r>
              <a:rPr lang="pl-PL" sz="2000" b="1"/>
              <a:t> </a:t>
            </a: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lang="pl-PL" sz="2000" b="1"/>
              <a:t>                           </a:t>
            </a:r>
            <a:r>
              <a:rPr lang="pl-PL" sz="2000" b="1" u="sng"/>
              <a:t>polskiego</a:t>
            </a:r>
            <a:endParaRPr u="sng"/>
          </a:p>
          <a:p>
            <a:pPr marL="45720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Verdana"/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>
            <a:off x="5142550" y="2532525"/>
            <a:ext cx="3685800" cy="3630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E956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Uczniowie nie znający języka polskiego mogą otrzymać: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l-PL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minimum 2 godziny dodatkowego języka polskiego dla uczniów przybyłych z zagranicy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lang="pl-PL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 godzin dodatkowego języka polskiego dla uczniów przybyłych z Ukrainy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l-PL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zajęcia wyrównawcze (w klasach starszych,jeżeli zachodzi taka potrzeba) do 3  godzin tygodniowo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608050"/>
            <a:ext cx="1613650" cy="20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/>
          <p:cNvSpPr txBox="1"/>
          <p:nvPr/>
        </p:nvSpPr>
        <p:spPr>
          <a:xfrm>
            <a:off x="2207950" y="5514275"/>
            <a:ext cx="695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5259" y="4034920"/>
            <a:ext cx="1230116" cy="1119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5b45eb099_0_2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-PL" b="1"/>
              <a:t>Zajęcia na basenie</a:t>
            </a:r>
            <a:endParaRPr b="1"/>
          </a:p>
        </p:txBody>
      </p:sp>
      <p:sp>
        <p:nvSpPr>
          <p:cNvPr id="252" name="Google Shape;252;g215b45eb099_0_25"/>
          <p:cNvSpPr txBox="1">
            <a:spLocks noGrp="1"/>
          </p:cNvSpPr>
          <p:nvPr>
            <p:ph type="body" idx="1"/>
          </p:nvPr>
        </p:nvSpPr>
        <p:spPr>
          <a:xfrm>
            <a:off x="819150" y="1897575"/>
            <a:ext cx="7505700" cy="4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l-PL" sz="2000">
                <a:solidFill>
                  <a:srgbClr val="000000"/>
                </a:solidFill>
              </a:rPr>
              <a:t>W ramach wychowania fizycznego uczniowie klas 2-5 raz w tygodniu uczestniczą w obowiązkowych i bezpłatnych zajęciach na basenie. Uczniowie udają się na zajęcia autokarem pod opieką nauczycieli.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 sz="2000">
              <a:solidFill>
                <a:srgbClr val="000000"/>
              </a:solidFill>
            </a:endParaRPr>
          </a:p>
        </p:txBody>
      </p:sp>
      <p:graphicFrame>
        <p:nvGraphicFramePr>
          <p:cNvPr id="253" name="Google Shape;253;g215b45eb099_0_25"/>
          <p:cNvGraphicFramePr/>
          <p:nvPr/>
        </p:nvGraphicFramePr>
        <p:xfrm>
          <a:off x="952500" y="323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{AA0C5478-2C97-4916-BF5B-9A306D39F46E}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b="1" u="none" strike="noStrike" cap="none"/>
                        <a:t>Strój obowiązujący podczas zajęć na basenie: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sp>
        <p:nvSpPr>
          <p:cNvPr id="254" name="Google Shape;254;g215b45eb099_0_25"/>
          <p:cNvSpPr/>
          <p:nvPr/>
        </p:nvSpPr>
        <p:spPr>
          <a:xfrm>
            <a:off x="1150750" y="4077025"/>
            <a:ext cx="2658900" cy="117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dziewczęta: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strój kąpielowy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czepek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klapki 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15b45eb099_0_25"/>
          <p:cNvSpPr/>
          <p:nvPr/>
        </p:nvSpPr>
        <p:spPr>
          <a:xfrm>
            <a:off x="4666925" y="4113325"/>
            <a:ext cx="2571900" cy="110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chłopcy: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kąpielówki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czepek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klapki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15b45eb099_0_25"/>
          <p:cNvSpPr/>
          <p:nvPr/>
        </p:nvSpPr>
        <p:spPr>
          <a:xfrm>
            <a:off x="2807125" y="5442800"/>
            <a:ext cx="2978700" cy="52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Dodatkowo każdy uczeń musi posiadać ręcznik.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710300" y="705642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800"/>
              <a:buFont typeface="Tahoma"/>
              <a:buNone/>
            </a:pPr>
            <a:r>
              <a:rPr lang="pl-PL" sz="3800" b="1" i="0" u="none">
                <a:solidFill>
                  <a:srgbClr val="002244"/>
                </a:solidFill>
                <a:latin typeface="Tahoma"/>
                <a:ea typeface="Tahoma"/>
                <a:cs typeface="Tahoma"/>
                <a:sym typeface="Tahoma"/>
              </a:rPr>
              <a:t>Wskazówki praktyczne</a:t>
            </a:r>
            <a:endParaRPr/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2112" y="184150"/>
            <a:ext cx="2097087" cy="14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6"/>
          <p:cNvSpPr/>
          <p:nvPr/>
        </p:nvSpPr>
        <p:spPr>
          <a:xfrm>
            <a:off x="4276051" y="1760400"/>
            <a:ext cx="3874500" cy="1668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CC66"/>
          </a:solidFill>
          <a:ln w="25400" cap="flat" cmpd="sng">
            <a:solidFill>
              <a:srgbClr val="E956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STRÓJ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Podczas uroczystości szkolnych obowiązuje strój galowy: biała bluzka z kołnierzykiem oraz czarne/granatowe spodnie/spódniczka.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515250" y="2609875"/>
            <a:ext cx="3760800" cy="19797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9560D"/>
          </a:solidFill>
          <a:ln w="25400" cap="flat" cmpd="sng">
            <a:solidFill>
              <a:srgbClr val="E956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PODRĘCZNIKI I ĆWICZENIA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Podręczniki i ćwiczenia zapewnia szkoła.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Podręczniki należy oddać do biblioteki po zakończeniu roku szkolnego.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6"/>
          <p:cNvSpPr/>
          <p:nvPr/>
        </p:nvSpPr>
        <p:spPr>
          <a:xfrm>
            <a:off x="3732375" y="4385975"/>
            <a:ext cx="4082100" cy="1668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99"/>
          </a:solidFill>
          <a:ln w="25400" cap="flat" cmpd="sng">
            <a:solidFill>
              <a:srgbClr val="E956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OBUWIE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sali gimnastycznej obowiązuje obuwie sportowe z białą podeszwą.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2112" y="184150"/>
            <a:ext cx="2097087" cy="14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7"/>
          <p:cNvSpPr/>
          <p:nvPr/>
        </p:nvSpPr>
        <p:spPr>
          <a:xfrm>
            <a:off x="4296400" y="4373900"/>
            <a:ext cx="4038600" cy="17817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9560D"/>
          </a:solidFill>
          <a:ln w="25400" cap="flat" cmpd="sng">
            <a:solidFill>
              <a:srgbClr val="E956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l-PL" sz="1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WAŻNE ADRESY: </a:t>
            </a:r>
            <a:endParaRPr sz="1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www.sp3wagrowiec.szkolna.net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www.facebook.com/sp3wagrowiec/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687325" y="715825"/>
            <a:ext cx="6716400" cy="3471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E70"/>
          </a:solidFill>
          <a:ln w="25400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DZIENNIK ELEKTRONICZNY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szkole obowiązuje  dziennik elektroniczny VULCAN.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Dostępu do dziennika udziela  rodzicowi wychowawca klasy (należy podać swój adres e-mail).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Rodzic oraz uczeń znajdzie w nim: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zadania domowe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ważne daty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wiadomości.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Dziennik służy także do: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kontaktu z pracownikami szkoły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usprawiedliwiania nieobecności dziecka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19"/>
          <p:cNvGraphicFramePr/>
          <p:nvPr/>
        </p:nvGraphicFramePr>
        <p:xfrm>
          <a:off x="479810" y="26813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{DAD67E85-26F6-460A-AB6C-B8845B1F5BF6}</a:tableStyleId>
              </a:tblPr>
              <a:tblGrid>
                <a:gridCol w="2213500"/>
                <a:gridCol w="5706950"/>
              </a:tblGrid>
              <a:tr h="71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b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Wywiadówka</a:t>
                      </a:r>
                      <a:endParaRPr sz="1800" b="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b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To spotkanie rodziców z wychowawcą ucznia. Jego celem jest omówienie postępów dzieci w nauce oraz innych ważnych spraw dotyczących życia klasy </a:t>
                      </a:r>
                      <a:br>
                        <a:rPr lang="pl-PL" sz="1300" b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</a:br>
                      <a:r>
                        <a:rPr lang="pl-PL" sz="1300" b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i szkoły.</a:t>
                      </a:r>
                      <a:endParaRPr sz="1800" b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Pokój nauczycielski</a:t>
                      </a:r>
                      <a:endParaRPr sz="18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Jest przeznaczony dla nauczycieli. To w nim nauczyciele przebywają, pracują i odpoczywają między lekcjami. Tutaj też często znajdują się klucze do sal lekcyjnych,  plany lekcji.</a:t>
                      </a:r>
                      <a:endParaRPr sz="18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86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Pedagog szkolny/</a:t>
                      </a:r>
                      <a:endParaRPr sz="18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Psycholog szkolny</a:t>
                      </a:r>
                      <a:endParaRPr sz="130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8575" marR="68575" marT="34300" marB="3430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Specjalista pomagający dzieciom, które mają trudności szkolne.</a:t>
                      </a:r>
                      <a:endParaRPr sz="13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Specjalista, który pomaga uczniom radzić sobie </a:t>
                      </a:r>
                      <a:b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</a:b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z trudnymi emocjami i uczuciami.</a:t>
                      </a:r>
                      <a:endParaRPr sz="13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/>
                </a:tc>
              </a:tr>
              <a:tr h="5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Biblioteka</a:t>
                      </a:r>
                      <a:endParaRPr sz="18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Miejsce, gdzie uczeń może na miejscu, bezpłatnie skorzystać ze szkolnych zbiorów książek. Może też wypożyczać książki do domu.</a:t>
                      </a:r>
                      <a:endParaRPr sz="13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/>
                </a:tc>
              </a:tr>
              <a:tr h="86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Świetlica</a:t>
                      </a:r>
                      <a:endParaRPr sz="18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To sala, w której  uczniowie spędzają czas przed lekcjami lub po lekcjach.  Do świetlicy zapisują swoje dziecko rodzice. W pisemnym zgłoszeniu dokładnie podają godziny pobytu i wskazują osobę, która powinna dziecko odebrać.  </a:t>
                      </a:r>
                      <a:endParaRPr sz="13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/>
                </a:tc>
              </a:tr>
              <a:tr h="102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Stołówka szkolna</a:t>
                      </a:r>
                      <a:endParaRPr sz="18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Pomieszczenie, w którym wydawane są ciepłe posiłki (catering). Aby dziecko mogło korzystać z obiadów rodzice  muszą je zapisać w sekretariacie szkoły. Ilość dzieci, które mogą korzystać z obiadów zależy od wyznaczonych na dany rok limitów. Obiady są płatne. </a:t>
                      </a:r>
                      <a:endParaRPr sz="13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/>
                </a:tc>
              </a:tr>
              <a:tr h="118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Dorośli na terenie szkoły </a:t>
                      </a:r>
                      <a:endParaRPr sz="18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Dorośli, którzy przyprowadzają dziecko do szkoły rozstają się z nim przy  wejściu na szkolne boisko. Tam opiekę nad uczniami przejmują nauczyciele. </a:t>
                      </a:r>
                      <a:endParaRPr sz="18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>
            <a:spLocks noGrp="1"/>
          </p:cNvSpPr>
          <p:nvPr>
            <p:ph type="title"/>
          </p:nvPr>
        </p:nvSpPr>
        <p:spPr>
          <a:xfrm>
            <a:off x="473400" y="609750"/>
            <a:ext cx="40986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1350">
                <a:latin typeface="Bookman Old Style"/>
                <a:ea typeface="Bookman Old Style"/>
                <a:cs typeface="Bookman Old Style"/>
                <a:sym typeface="Bookman Old Style"/>
              </a:rPr>
              <a:t>    </a:t>
            </a:r>
            <a:r>
              <a:rPr lang="pl-PL" sz="1750">
                <a:latin typeface="Tahoma"/>
                <a:ea typeface="Tahoma"/>
                <a:cs typeface="Tahoma"/>
                <a:sym typeface="Tahoma"/>
              </a:rPr>
              <a:t>Rzeczy, które masz nosić w plecaku</a:t>
            </a:r>
            <a:endParaRPr sz="3400"/>
          </a:p>
        </p:txBody>
      </p:sp>
      <p:sp>
        <p:nvSpPr>
          <p:cNvPr id="284" name="Google Shape;284;p22"/>
          <p:cNvSpPr txBox="1">
            <a:spLocks noGrp="1"/>
          </p:cNvSpPr>
          <p:nvPr>
            <p:ph type="body" idx="1"/>
          </p:nvPr>
        </p:nvSpPr>
        <p:spPr>
          <a:xfrm>
            <a:off x="819150" y="1600575"/>
            <a:ext cx="7505700" cy="4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9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050" u="sng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50000"/>
              <a:buNone/>
            </a:pPr>
            <a:r>
              <a:rPr lang="pl-PL" sz="4800" u="sng">
                <a:latin typeface="Tahoma"/>
                <a:ea typeface="Tahoma"/>
                <a:cs typeface="Tahoma"/>
                <a:sym typeface="Tahoma"/>
              </a:rPr>
              <a:t>Książki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50000"/>
              <a:buNone/>
            </a:pPr>
            <a:endParaRPr sz="4800" u="sng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50000"/>
              <a:buNone/>
            </a:pPr>
            <a:r>
              <a:rPr lang="pl-PL" sz="4800" u="sng">
                <a:latin typeface="Tahoma"/>
                <a:ea typeface="Tahoma"/>
                <a:cs typeface="Tahoma"/>
                <a:sym typeface="Tahoma"/>
              </a:rPr>
              <a:t>zeszyty ćwiczeń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50000"/>
              <a:buNone/>
            </a:pPr>
            <a:endParaRPr sz="4800" u="sng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50000"/>
              <a:buNone/>
            </a:pPr>
            <a:r>
              <a:rPr lang="pl-PL" sz="4800" u="sng">
                <a:latin typeface="Tahoma"/>
                <a:ea typeface="Tahoma"/>
                <a:cs typeface="Tahoma"/>
                <a:sym typeface="Tahoma"/>
              </a:rPr>
              <a:t>Zeszyty</a:t>
            </a:r>
            <a:r>
              <a:rPr lang="pl-PL" sz="4800">
                <a:latin typeface="Tahoma"/>
                <a:ea typeface="Tahoma"/>
                <a:cs typeface="Tahoma"/>
                <a:sym typeface="Tahoma"/>
              </a:rPr>
              <a:t> ( w linie do j. polskiego, 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50000"/>
              <a:buNone/>
            </a:pPr>
            <a:r>
              <a:rPr lang="pl-PL" sz="4800">
                <a:latin typeface="Tahoma"/>
                <a:ea typeface="Tahoma"/>
                <a:cs typeface="Tahoma"/>
                <a:sym typeface="Tahoma"/>
              </a:rPr>
              <a:t>kratkę do pozostałych przedmiotów)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50000"/>
              <a:buNone/>
            </a:pPr>
            <a:r>
              <a:rPr lang="pl-PL" sz="4800" u="sng">
                <a:latin typeface="Tahoma"/>
                <a:ea typeface="Tahoma"/>
                <a:cs typeface="Tahoma"/>
                <a:sym typeface="Tahoma"/>
              </a:rPr>
              <a:t>Piórnik </a:t>
            </a:r>
            <a:r>
              <a:rPr lang="pl-PL" sz="4800">
                <a:latin typeface="Tahoma"/>
                <a:ea typeface="Tahoma"/>
                <a:cs typeface="Tahoma"/>
                <a:sym typeface="Tahoma"/>
              </a:rPr>
              <a:t>, a w nim:</a:t>
            </a:r>
            <a:endParaRPr sz="4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50000"/>
              <a:buNone/>
            </a:pPr>
            <a:r>
              <a:rPr lang="pl-PL" sz="4800">
                <a:latin typeface="Tahoma"/>
                <a:ea typeface="Tahoma"/>
                <a:cs typeface="Tahoma"/>
                <a:sym typeface="Tahoma"/>
              </a:rPr>
              <a:t>długopis,  ołówek,  gumka,  linijka,  nożyczki,  klej, kredki,  temperówka.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50000"/>
              <a:buNone/>
            </a:pPr>
            <a:endParaRPr sz="4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50000"/>
              <a:buNone/>
            </a:pPr>
            <a:endParaRPr sz="4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50000"/>
              <a:buNone/>
            </a:pPr>
            <a:endParaRPr sz="4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SzPct val="163636"/>
              <a:buNone/>
            </a:pPr>
            <a:r>
              <a:rPr lang="pl-PL" sz="4400">
                <a:latin typeface="Tahoma"/>
                <a:ea typeface="Tahoma"/>
                <a:cs typeface="Tahoma"/>
                <a:sym typeface="Tahoma"/>
              </a:rPr>
              <a:t>Uczniom klas I-III wychowawca może przekazać listę dodatkowych przyborów obowiązujących w jego klasie, np. farby, plastelina, bloki techniczne itp.</a:t>
            </a:r>
            <a:endParaRPr/>
          </a:p>
          <a:p>
            <a:pPr marL="0" lvl="0" indent="0" algn="just" rtl="0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SzPct val="163636"/>
              <a:buNone/>
            </a:pPr>
            <a:r>
              <a:rPr lang="pl-PL" sz="4400">
                <a:latin typeface="Tahoma"/>
                <a:ea typeface="Tahoma"/>
                <a:cs typeface="Tahoma"/>
                <a:sym typeface="Tahoma"/>
              </a:rPr>
              <a:t>W dniach, w których masz wychowanie fizyczne (WF) przynosisz worek ze strojem gimnastycznym.</a:t>
            </a:r>
            <a:endParaRPr/>
          </a:p>
          <a:p>
            <a:pPr marL="0" lvl="0" indent="0" algn="just" rtl="0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SzPct val="150000"/>
              <a:buNone/>
            </a:pPr>
            <a:endParaRPr sz="48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85" name="Google Shape;28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9651" y="4177439"/>
            <a:ext cx="445694" cy="61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1905" y="2780443"/>
            <a:ext cx="705849" cy="4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4364" y="2859531"/>
            <a:ext cx="689678" cy="48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8385" y="4133391"/>
            <a:ext cx="523976" cy="70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446375">
            <a:off x="968223" y="4190326"/>
            <a:ext cx="385266" cy="587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16012">
            <a:off x="1849597" y="4094705"/>
            <a:ext cx="439340" cy="59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75797" y="4117326"/>
            <a:ext cx="357188" cy="55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47672" y="4184496"/>
            <a:ext cx="176954" cy="59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39335" y="4184497"/>
            <a:ext cx="344712" cy="72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72012" y="545794"/>
            <a:ext cx="907631" cy="97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2069" y="1676729"/>
            <a:ext cx="756725" cy="4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42178" y="2300627"/>
            <a:ext cx="594122" cy="47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520521" y="1325173"/>
            <a:ext cx="763190" cy="59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 rot="10800000" flipH="1">
            <a:off x="1551350" y="5306550"/>
            <a:ext cx="357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ct val="118750"/>
              <a:buFont typeface="Tahoma"/>
              <a:buNone/>
            </a:pPr>
            <a:r>
              <a:rPr lang="pl-PL"/>
              <a:t>hej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ct val="118750"/>
              <a:buFont typeface="Tahoma"/>
              <a:buNone/>
            </a:pP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4294967295"/>
          </p:nvPr>
        </p:nvSpPr>
        <p:spPr>
          <a:xfrm>
            <a:off x="410225" y="708500"/>
            <a:ext cx="7596600" cy="4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pl-PL" sz="1400" i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Dzień dobry!  Cześć!  Witaj w naszej szkole!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pl-PL" sz="1400" i="1">
                <a:latin typeface="Bookman Old Style"/>
                <a:ea typeface="Bookman Old Style"/>
                <a:cs typeface="Bookman Old Style"/>
                <a:sym typeface="Bookman Old Style"/>
              </a:rPr>
              <a:t>Drogi Uczniu! Witaj w SP nr 3, w Twojej nowej szkole. </a:t>
            </a:r>
            <a:br>
              <a:rPr lang="pl-PL" sz="1400" i="1"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pl-PL" sz="1400" i="1">
                <a:latin typeface="Bookman Old Style"/>
                <a:ea typeface="Bookman Old Style"/>
                <a:cs typeface="Bookman Old Style"/>
                <a:sym typeface="Bookman Old Style"/>
              </a:rPr>
              <a:t>Jest nam miło, że przyjechałeś do nas, zamieszkasz tu, że będziesz się z nami uczył i bawił. </a:t>
            </a:r>
            <a:endParaRPr sz="1400"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pl-PL" sz="1400" i="1">
                <a:latin typeface="Bookman Old Style"/>
                <a:ea typeface="Bookman Old Style"/>
                <a:cs typeface="Bookman Old Style"/>
                <a:sym typeface="Bookman Old Style"/>
              </a:rPr>
              <a:t>Wiemy, że pierwsze dni w nowej szkole bywają trudne. Nowe koleżanki i koledzy, nauczyciele, budynek. Dlatego chcemy ułatwić  Ci zapoznanie się z zasadami i zwyczajami panującymi w naszej szkole.</a:t>
            </a:r>
            <a:endParaRPr sz="1400"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pl-PL" sz="1400" i="1">
                <a:latin typeface="Bookman Old Style"/>
                <a:ea typeface="Bookman Old Style"/>
                <a:cs typeface="Bookman Old Style"/>
                <a:sym typeface="Bookman Old Style"/>
              </a:rPr>
              <a:t>Jeżeli coś będzie dla Ciebie niejasne, będziesz miał jakieś pytania czy wątpliwości zawsze możesz zapytać koleżankę lub kolegę z klasy, nauczyciela lub wychowawcę. Zawsze też możesz zwrócić się ze swoimi pytaniami, wątpliwościami, trudnościami do innych uczniów i nauczycieli. Do zobaczenia!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400" i="1">
                <a:latin typeface="Bookman Old Style"/>
                <a:ea typeface="Bookman Old Style"/>
                <a:cs typeface="Bookman Old Style"/>
                <a:sym typeface="Bookman Old Style"/>
              </a:rPr>
              <a:t>Dyrekcja, nauczyciele  i uczniowie 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400" i="1">
                <a:latin typeface="Bookman Old Style"/>
                <a:ea typeface="Bookman Old Style"/>
                <a:cs typeface="Bookman Old Style"/>
                <a:sym typeface="Bookman Old Style"/>
              </a:rPr>
              <a:t>Szkoły Podstawowej nr 3 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400" i="1">
                <a:latin typeface="Bookman Old Style"/>
                <a:ea typeface="Bookman Old Style"/>
                <a:cs typeface="Bookman Old Style"/>
                <a:sym typeface="Bookman Old Style"/>
              </a:rPr>
              <a:t>we Wągrowcu 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pl-PL" sz="2800" i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pl-PL" sz="2800" i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endParaRPr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725" y="44357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16b32cec68_0_0"/>
          <p:cNvSpPr txBox="1">
            <a:spLocks noGrp="1"/>
          </p:cNvSpPr>
          <p:nvPr>
            <p:ph type="title"/>
          </p:nvPr>
        </p:nvSpPr>
        <p:spPr>
          <a:xfrm>
            <a:off x="819150" y="665546"/>
            <a:ext cx="75057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-PL"/>
              <a:t>        WYPRAWKA PIERWSZOKLASISTY </a:t>
            </a:r>
            <a:endParaRPr/>
          </a:p>
        </p:txBody>
      </p:sp>
      <p:sp>
        <p:nvSpPr>
          <p:cNvPr id="304" name="Google Shape;304;g216b32cec68_0_0"/>
          <p:cNvSpPr txBox="1">
            <a:spLocks noGrp="1"/>
          </p:cNvSpPr>
          <p:nvPr>
            <p:ph type="body" idx="1"/>
          </p:nvPr>
        </p:nvSpPr>
        <p:spPr>
          <a:xfrm>
            <a:off x="819150" y="1194050"/>
            <a:ext cx="7505700" cy="47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tornister,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piórnik,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zeszyty 16 kartkowe w wąskie linie i kratkę,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okładki na zeszyty i książki,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2 papierowe teczki na gumce na prace kontrolne i plastyczne,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blok rysunkowy biały i kolorowy,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blok techniczny biały i kolorowy,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papier kolorowy,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klej i nożyczki,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pędzle z cienkim i grubym włosiem,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farbki plakatowe i pojemnik plastikowy na wodę,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plastelina,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kredki ołówkowe i świecowe,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2 miękkie ołówki,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temperówka,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linijka,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kolorowe długopisy lub pisaki,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gumka do mazania,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kolorowa bibuła,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worek na strój gimnastyczny,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strój gimnastyczny - koszulka, krótkie spodenki, halówki najlepiej na rzepy,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strój galowy - biała bluzeczka, ciemna spódniczka/ dziewczynki, ciemne spodnie/ chłopcy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śniadaniówka, </a:t>
            </a:r>
            <a:endParaRPr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podręcznik do religii “Poznaję Boży świat”, wydawnictwo Jedność ( pozostałe książki dostarcza szkołą)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pl-PL"/>
              <a:t>Wyprawkę szkolną zapewnia rodzic.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7647"/>
              <a:buNone/>
            </a:pPr>
            <a:r>
              <a:rPr lang="pl-PL"/>
              <a:t>Prosimy  o podpisanie przyborów szkolnych imieniem i nazwiskiem.  </a:t>
            </a:r>
            <a:endParaRPr/>
          </a:p>
        </p:txBody>
      </p:sp>
      <p:pic>
        <p:nvPicPr>
          <p:cNvPr id="305" name="Google Shape;305;g216b32cec6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5550" y="1495425"/>
            <a:ext cx="1017700" cy="8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16b32cec6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6650" y="2184825"/>
            <a:ext cx="1017700" cy="112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16b32cec68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76500" y="3428998"/>
            <a:ext cx="1017700" cy="65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800"/>
              <a:buFont typeface="Tahoma"/>
              <a:buNone/>
            </a:pPr>
            <a:r>
              <a:rPr lang="pl-PL"/>
              <a:t>Ważne miejsca w okolicy </a:t>
            </a:r>
            <a:endParaRPr/>
          </a:p>
        </p:txBody>
      </p:sp>
      <p:sp>
        <p:nvSpPr>
          <p:cNvPr id="313" name="Google Shape;313;p23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unito"/>
              <a:buChar char="•"/>
            </a:pPr>
            <a:r>
              <a:rPr lang="pl-PL" sz="23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pl-PL" sz="2300" i="0" u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iblioteka </a:t>
            </a:r>
            <a:r>
              <a:rPr lang="pl-PL" sz="23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pl-PL" sz="2300" i="0" u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ubliczna (ul. Średnia)</a:t>
            </a:r>
            <a:endParaRPr sz="2300" i="0" u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unito"/>
              <a:buChar char="•"/>
            </a:pPr>
            <a:r>
              <a:rPr lang="pl-PL" sz="23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Fundacja Dobro Wraca (ul. Klasztorna)</a:t>
            </a:r>
            <a:endParaRPr sz="23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unito"/>
              <a:buChar char="•"/>
            </a:pPr>
            <a:r>
              <a:rPr lang="pl-PL" sz="23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Ognisko Pracy Pozaszkolnej (ul. Wierzbowa)</a:t>
            </a:r>
            <a:endParaRPr sz="23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unito"/>
              <a:buChar char="•"/>
            </a:pPr>
            <a:r>
              <a:rPr lang="pl-PL" sz="23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Młodzieżowy Dom Kultury (ul. Kościuszki)</a:t>
            </a:r>
            <a:endParaRPr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244"/>
              </a:buClr>
              <a:buSzPts val="2200"/>
              <a:buFont typeface="Verdana"/>
              <a:buNone/>
            </a:pPr>
            <a:endParaRPr sz="2300" b="1" i="0" u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6614737" y="1720625"/>
            <a:ext cx="1406400" cy="11589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6"/>
          <p:cNvPicPr preferRelativeResize="0"/>
          <p:nvPr/>
        </p:nvPicPr>
        <p:blipFill rotWithShape="1">
          <a:blip r:embed="rId3">
            <a:alphaModFix/>
          </a:blip>
          <a:srcRect l="17679" t="37077" r="60475" b="48176"/>
          <a:stretch/>
        </p:blipFill>
        <p:spPr>
          <a:xfrm>
            <a:off x="331425" y="5672830"/>
            <a:ext cx="1716950" cy="65189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6"/>
          <p:cNvSpPr txBox="1"/>
          <p:nvPr/>
        </p:nvSpPr>
        <p:spPr>
          <a:xfrm>
            <a:off x="2048375" y="5672825"/>
            <a:ext cx="3847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Szablon i wsparcie merytoryczne: Izabela Czerniejewska, Ośrodek Doskonalenia Nauczycieli w Poznaniu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7700" y="5500950"/>
            <a:ext cx="3188700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6"/>
          <p:cNvSpPr txBox="1"/>
          <p:nvPr/>
        </p:nvSpPr>
        <p:spPr>
          <a:xfrm>
            <a:off x="1397350" y="956075"/>
            <a:ext cx="706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6"/>
          <p:cNvSpPr txBox="1"/>
          <p:nvPr/>
        </p:nvSpPr>
        <p:spPr>
          <a:xfrm>
            <a:off x="1617975" y="1121550"/>
            <a:ext cx="63984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l-PL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utorzy pakietu:</a:t>
            </a: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-"/>
            </a:pPr>
            <a:r>
              <a:rPr lang="pl-PL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Helena Nowakowska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-"/>
            </a:pPr>
            <a:r>
              <a:rPr lang="pl-PL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Magdalena Adamczewska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-"/>
            </a:pPr>
            <a:r>
              <a:rPr lang="pl-PL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Anna Nawrocka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-"/>
            </a:pPr>
            <a:r>
              <a:rPr lang="pl-PL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Patrycja Nowaczewska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-"/>
            </a:pPr>
            <a:r>
              <a:rPr lang="pl-PL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Anna Kucharska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-"/>
            </a:pPr>
            <a:r>
              <a:rPr lang="pl-PL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Iwona Knapska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Wągrowiec, </a:t>
            </a:r>
            <a:r>
              <a:rPr lang="pl-PL" sz="1900">
                <a:latin typeface="Calibri"/>
                <a:ea typeface="Calibri"/>
                <a:cs typeface="Calibri"/>
                <a:sym typeface="Calibri"/>
              </a:rPr>
              <a:t>wrzesień </a:t>
            </a:r>
            <a:r>
              <a:rPr lang="pl-PL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d9bea9984_0_5"/>
          <p:cNvSpPr txBox="1">
            <a:spLocks noGrp="1"/>
          </p:cNvSpPr>
          <p:nvPr>
            <p:ph type="title"/>
          </p:nvPr>
        </p:nvSpPr>
        <p:spPr>
          <a:xfrm>
            <a:off x="819150" y="546329"/>
            <a:ext cx="7505700" cy="1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-PL" b="1">
                <a:solidFill>
                  <a:srgbClr val="000000"/>
                </a:solidFill>
              </a:rPr>
              <a:t>Szkoła Podstawowa nr 3 mieści się w dwóch budynkach: przy ulicy Klasztornej 19 i ulicy Letniej 1, w których uczą się uczniowie klas 1-8. 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57" name="Google Shape;157;g21d9bea9984_0_5"/>
          <p:cNvPicPr preferRelativeResize="0"/>
          <p:nvPr/>
        </p:nvPicPr>
        <p:blipFill rotWithShape="1">
          <a:blip r:embed="rId3">
            <a:alphaModFix/>
          </a:blip>
          <a:srcRect l="3706" b="-10082"/>
          <a:stretch/>
        </p:blipFill>
        <p:spPr>
          <a:xfrm>
            <a:off x="1226648" y="3352800"/>
            <a:ext cx="2964352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1d9bea9984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9575" y="3387900"/>
            <a:ext cx="2959025" cy="24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1d9bea9984_0_5"/>
          <p:cNvSpPr txBox="1"/>
          <p:nvPr/>
        </p:nvSpPr>
        <p:spPr>
          <a:xfrm>
            <a:off x="5943600" y="5390400"/>
            <a:ext cx="1395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ul. Letnia 1</a:t>
            </a:r>
            <a:endParaRPr sz="1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1d9bea9984_0_5"/>
          <p:cNvSpPr txBox="1"/>
          <p:nvPr/>
        </p:nvSpPr>
        <p:spPr>
          <a:xfrm>
            <a:off x="1511100" y="5334000"/>
            <a:ext cx="1917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ul. Klasztorna 19</a:t>
            </a:r>
            <a:endParaRPr sz="1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title"/>
          </p:nvPr>
        </p:nvSpPr>
        <p:spPr>
          <a:xfrm>
            <a:off x="685100" y="680692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800"/>
              <a:buFont typeface="Tahoma"/>
              <a:buNone/>
            </a:pPr>
            <a:r>
              <a:rPr lang="pl-PL" sz="3800" b="1" i="0" u="none">
                <a:solidFill>
                  <a:srgbClr val="002244"/>
                </a:solidFill>
                <a:latin typeface="Tahoma"/>
                <a:ea typeface="Tahoma"/>
                <a:cs typeface="Tahoma"/>
                <a:sym typeface="Tahoma"/>
              </a:rPr>
              <a:t>Dane adresowe szkoły</a:t>
            </a:r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body" idx="1"/>
          </p:nvPr>
        </p:nvSpPr>
        <p:spPr>
          <a:xfrm>
            <a:off x="584600" y="1872425"/>
            <a:ext cx="3686100" cy="3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</a:pPr>
            <a:r>
              <a:rPr lang="pl-PL" sz="1500" b="1"/>
              <a:t>Adres: </a:t>
            </a:r>
            <a:endParaRPr sz="1500" b="1"/>
          </a:p>
          <a:p>
            <a:pPr marL="7620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</a:pPr>
            <a:r>
              <a:rPr lang="pl-PL" sz="1500" b="1"/>
              <a:t>ul. Klasztorna 19;</a:t>
            </a:r>
            <a:endParaRPr sz="1500" b="1"/>
          </a:p>
          <a:p>
            <a:pPr marL="7620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</a:pPr>
            <a:r>
              <a:rPr lang="pl-PL" sz="1500" b="1"/>
              <a:t>62-100 Wągrowiec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</a:pPr>
            <a:endParaRPr sz="1500"/>
          </a:p>
          <a:p>
            <a:pPr marL="7620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</a:pPr>
            <a:r>
              <a:rPr lang="pl-PL" sz="1500" b="1"/>
              <a:t>Telefon:</a:t>
            </a:r>
            <a:endParaRPr sz="1500" b="1"/>
          </a:p>
          <a:p>
            <a:pPr marL="7620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</a:pPr>
            <a:r>
              <a:rPr lang="pl-PL" sz="1500" b="1"/>
              <a:t>ul. Klasztorna 672621289</a:t>
            </a:r>
            <a:endParaRPr sz="1500"/>
          </a:p>
          <a:p>
            <a:pPr marL="7620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</a:pPr>
            <a:r>
              <a:rPr lang="pl-PL" sz="1500" b="1" u="sng">
                <a:solidFill>
                  <a:schemeClr val="hlink"/>
                </a:solidFill>
                <a:hlinkClick r:id="rId3"/>
              </a:rPr>
              <a:t>www.sp3wagrowiec.szkolna.net.pl</a:t>
            </a:r>
            <a:endParaRPr sz="1500" b="1"/>
          </a:p>
          <a:p>
            <a:pPr marL="7620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</a:pPr>
            <a:endParaRPr sz="1500" b="1"/>
          </a:p>
          <a:p>
            <a:pPr marL="7620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</a:pPr>
            <a:r>
              <a:rPr lang="pl-PL" sz="1500" b="1"/>
              <a:t>email:</a:t>
            </a:r>
            <a:endParaRPr sz="1500" b="1"/>
          </a:p>
          <a:p>
            <a:pPr marL="7620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</a:pPr>
            <a:r>
              <a:rPr lang="pl-PL" sz="1500" b="1"/>
              <a:t>sp3_wagrowiec.pl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</a:pPr>
            <a:endParaRPr sz="1220"/>
          </a:p>
        </p:txBody>
      </p:sp>
      <p:sp>
        <p:nvSpPr>
          <p:cNvPr id="167" name="Google Shape;167;p6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 l="3706" b="-10082"/>
          <a:stretch/>
        </p:blipFill>
        <p:spPr>
          <a:xfrm>
            <a:off x="4162450" y="1656800"/>
            <a:ext cx="4535526" cy="508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d9bea9984_0_17"/>
          <p:cNvSpPr txBox="1">
            <a:spLocks noGrp="1"/>
          </p:cNvSpPr>
          <p:nvPr>
            <p:ph type="title"/>
          </p:nvPr>
        </p:nvSpPr>
        <p:spPr>
          <a:xfrm>
            <a:off x="800100" y="488400"/>
            <a:ext cx="7505700" cy="1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-PL" b="1">
                <a:solidFill>
                  <a:srgbClr val="000000"/>
                </a:solidFill>
              </a:rPr>
              <a:t>Miejsca w szkole</a:t>
            </a:r>
            <a:br>
              <a:rPr lang="pl-PL" b="1">
                <a:solidFill>
                  <a:srgbClr val="000000"/>
                </a:solidFill>
              </a:rPr>
            </a:br>
            <a:r>
              <a:rPr lang="pl-PL" b="1">
                <a:solidFill>
                  <a:srgbClr val="000000"/>
                </a:solidFill>
              </a:rPr>
              <a:t>  ul. Klasztorna </a:t>
            </a:r>
            <a:endParaRPr b="1">
              <a:solidFill>
                <a:srgbClr val="000000"/>
              </a:solidFill>
            </a:endParaRPr>
          </a:p>
        </p:txBody>
      </p:sp>
      <p:graphicFrame>
        <p:nvGraphicFramePr>
          <p:cNvPr id="175" name="Google Shape;175;g21d9bea9984_0_17"/>
          <p:cNvGraphicFramePr/>
          <p:nvPr/>
        </p:nvGraphicFramePr>
        <p:xfrm>
          <a:off x="952500" y="2095500"/>
          <a:ext cx="7239000" cy="3337350"/>
        </p:xfrm>
        <a:graphic>
          <a:graphicData uri="http://schemas.openxmlformats.org/drawingml/2006/table">
            <a:tbl>
              <a:tblPr>
                <a:noFill/>
                <a:tableStyleId>{AA0C5478-2C97-4916-BF5B-9A306D39F46E}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Dyrektor szkoły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parter, gabinet dyrektora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Wicedyrektor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drugie pietro</a:t>
                      </a: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gabinet wicedyrektora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244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Psycholog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gabinet pedagoga/psychologa</a:t>
                      </a:r>
                      <a:r>
                        <a:rPr lang="pl-PL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parter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Pedagog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244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gabinet pedagoga/ psychologa</a:t>
                      </a:r>
                      <a:r>
                        <a:rPr lang="pl-PL"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parter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Pielęgniarka szkolna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gabinet na I piętrze, obok pokoju             nauczycielskiego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Biblioteka 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244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parter, gabinet za świetlicą szkolną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Świetlica szkolna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czynna od 7.00 do 16.00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parter, za salą nr 3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d9bea9984_0_28"/>
          <p:cNvSpPr txBox="1">
            <a:spLocks noGrp="1"/>
          </p:cNvSpPr>
          <p:nvPr>
            <p:ph type="title"/>
          </p:nvPr>
        </p:nvSpPr>
        <p:spPr>
          <a:xfrm>
            <a:off x="838200" y="533400"/>
            <a:ext cx="7505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ct val="126666"/>
              <a:buFont typeface="Tahoma"/>
              <a:buNone/>
            </a:pPr>
            <a:r>
              <a:rPr lang="pl-PL" b="1">
                <a:solidFill>
                  <a:srgbClr val="000000"/>
                </a:solidFill>
              </a:rPr>
              <a:t>Miejsca w szkole</a:t>
            </a:r>
            <a:br>
              <a:rPr lang="pl-PL" b="1">
                <a:solidFill>
                  <a:srgbClr val="000000"/>
                </a:solidFill>
              </a:rPr>
            </a:br>
            <a:r>
              <a:rPr lang="pl-PL" b="1">
                <a:solidFill>
                  <a:srgbClr val="000000"/>
                </a:solidFill>
              </a:rPr>
              <a:t>  ul. Letnia</a:t>
            </a:r>
            <a:endParaRPr b="1">
              <a:solidFill>
                <a:srgbClr val="000000"/>
              </a:solidFill>
            </a:endParaRPr>
          </a:p>
        </p:txBody>
      </p:sp>
      <p:graphicFrame>
        <p:nvGraphicFramePr>
          <p:cNvPr id="182" name="Google Shape;182;g21d9bea9984_0_28"/>
          <p:cNvGraphicFramePr/>
          <p:nvPr/>
        </p:nvGraphicFramePr>
        <p:xfrm>
          <a:off x="990600" y="1844250"/>
          <a:ext cx="7239000" cy="3794550"/>
        </p:xfrm>
        <a:graphic>
          <a:graphicData uri="http://schemas.openxmlformats.org/drawingml/2006/table">
            <a:tbl>
              <a:tblPr>
                <a:noFill/>
                <a:tableStyleId>{AA0C5478-2C97-4916-BF5B-9A306D39F46E}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Dyrektor szkoły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piętro, gabinet dyrektora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Wicedyrektor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piętro, gabinet wicedyrektora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Psycholog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244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gabinet pedagoga/psychologa, I piętro, obok gabinetu wicedyrektora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Pedagog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244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gabinet pedagoga/ psychologa, I piętro, obok gabinetu wicedyrektora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Pielęgniarka szkolna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gabinet na parterze, przy sali nr 2              w łączniku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Biblioteka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piętro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Świetlica szkolna 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czynna od 6.30 do 16.00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-PL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parter  oraz I piętro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406550" y="292817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800"/>
              <a:buFont typeface="Tahoma"/>
              <a:buNone/>
            </a:pPr>
            <a:r>
              <a:rPr lang="pl-PL" sz="3500" b="1" i="0" u="none">
                <a:solidFill>
                  <a:srgbClr val="002244"/>
                </a:solidFill>
                <a:latin typeface="Tahoma"/>
                <a:ea typeface="Tahoma"/>
                <a:cs typeface="Tahoma"/>
                <a:sym typeface="Tahoma"/>
              </a:rPr>
              <a:t>Kalendarz roku szkolnego 20</a:t>
            </a:r>
            <a:r>
              <a:rPr lang="pl-PL" sz="3500" b="1">
                <a:solidFill>
                  <a:srgbClr val="002244"/>
                </a:solidFill>
                <a:latin typeface="Tahoma"/>
                <a:ea typeface="Tahoma"/>
                <a:cs typeface="Tahoma"/>
                <a:sym typeface="Tahoma"/>
              </a:rPr>
              <a:t>22</a:t>
            </a:r>
            <a:r>
              <a:rPr lang="pl-PL" sz="3500" b="1" i="0" u="none">
                <a:solidFill>
                  <a:srgbClr val="002244"/>
                </a:solidFill>
                <a:latin typeface="Tahoma"/>
                <a:ea typeface="Tahoma"/>
                <a:cs typeface="Tahoma"/>
                <a:sym typeface="Tahoma"/>
              </a:rPr>
              <a:t>/202</a:t>
            </a:r>
            <a:r>
              <a:rPr lang="pl-PL" sz="3500" b="1">
                <a:solidFill>
                  <a:srgbClr val="002244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sz="2700"/>
          </a:p>
        </p:txBody>
      </p:sp>
      <p:graphicFrame>
        <p:nvGraphicFramePr>
          <p:cNvPr id="188" name="Google Shape;188;p7"/>
          <p:cNvGraphicFramePr/>
          <p:nvPr/>
        </p:nvGraphicFramePr>
        <p:xfrm>
          <a:off x="296484" y="1565817"/>
          <a:ext cx="5595600" cy="4978655"/>
        </p:xfrm>
        <a:graphic>
          <a:graphicData uri="http://schemas.openxmlformats.org/drawingml/2006/table">
            <a:tbl>
              <a:tblPr firstRow="1" bandRow="1">
                <a:noFill/>
                <a:tableStyleId>{DAD67E85-26F6-460A-AB6C-B8845B1F5BF6}</a:tableStyleId>
              </a:tblPr>
              <a:tblGrid>
                <a:gridCol w="1326225"/>
                <a:gridCol w="4269375"/>
              </a:tblGrid>
              <a:tr h="5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Miesiąc 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Święta / dni wolne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b="1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Wrzesień 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4.09- rozpoczęcie roku szkolnego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b="1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Październik 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14.10- Święto Komisji  Edukacji Narodowej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b="1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Listopad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1.01- Dzień Wszystkich Świętych</a:t>
                      </a:r>
                      <a:endParaRPr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11.11- Święto Niepodległosci</a:t>
                      </a:r>
                      <a:endParaRPr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b="1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Grudzień 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22.12- 31.12- zimowa przerwa świąteczna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b="1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Styczeń 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1.01- Nowy Rok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b="1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Luty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12.02- 25.02 ferie zimowe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51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b="1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Marzec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28.03- 2.04- wiosenna przerwa świąteczna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b="1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Kwiecień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  <a:latin typeface="Tahoma"/>
                          <a:ea typeface="Tahoma"/>
                          <a:cs typeface="Tahoma"/>
                          <a:sym typeface="Tahoma"/>
                        </a:rPr>
                        <a:t>Święta Wielkanocne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51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b="1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Maj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  <a:latin typeface="Tahoma"/>
                          <a:ea typeface="Tahoma"/>
                          <a:cs typeface="Tahoma"/>
                          <a:sym typeface="Tahoma"/>
                        </a:rPr>
                        <a:t>1.05. Święto Pracy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  <a:latin typeface="Tahoma"/>
                          <a:ea typeface="Tahoma"/>
                          <a:cs typeface="Tahoma"/>
                          <a:sym typeface="Tahoma"/>
                        </a:rPr>
                        <a:t>3.05. Święto Konstytucji 3 Maja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51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b="1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Czerwiec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  <a:latin typeface="Tahoma"/>
                          <a:ea typeface="Tahoma"/>
                          <a:cs typeface="Tahoma"/>
                          <a:sym typeface="Tahoma"/>
                        </a:rPr>
                        <a:t>Koniec roku szkolnego 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  <a:latin typeface="Tahoma"/>
                          <a:ea typeface="Tahoma"/>
                          <a:cs typeface="Tahoma"/>
                          <a:sym typeface="Tahoma"/>
                        </a:rPr>
                        <a:t>(pierwszy piątek po 20 czerwca)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51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b="1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Lipiec i sierpień 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strike="noStrike" cap="none">
                          <a:solidFill>
                            <a:srgbClr val="000000"/>
                          </a:solidFill>
                          <a:highlight>
                            <a:schemeClr val="dk1"/>
                          </a:highlight>
                        </a:rPr>
                        <a:t>wakacje</a:t>
                      </a:r>
                      <a:endParaRPr sz="1400" u="none" strike="noStrike" cap="none">
                        <a:solidFill>
                          <a:srgbClr val="000000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189" name="Google Shape;189;p7"/>
          <p:cNvSpPr txBox="1"/>
          <p:nvPr/>
        </p:nvSpPr>
        <p:spPr>
          <a:xfrm>
            <a:off x="6140275" y="1654925"/>
            <a:ext cx="2758500" cy="3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 czasie roku szkolnego mamy też dni wolne i święta, kiedy nie ma zwykłych lekcji lub kiedy nie chodzimy do szkoły.</a:t>
            </a:r>
            <a:endParaRPr sz="15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 szkoły chodzimy od poniedziałku do piątku, zaś soboty, niedziele i święta spędzamy w domu - z rodziną lub przyjaciółmi.</a:t>
            </a:r>
            <a:endParaRPr sz="1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dodatkowych dniach wolnych lub świętach dowiesz się od swojego wychowawcy.</a:t>
            </a:r>
            <a:endParaRPr sz="16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/>
        </p:nvSpPr>
        <p:spPr>
          <a:xfrm>
            <a:off x="1826425" y="626700"/>
            <a:ext cx="5497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l-PL" sz="35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Ocenianie w klasach 1-3</a:t>
            </a:r>
            <a:endParaRPr sz="35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1002725" y="1342925"/>
            <a:ext cx="684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1414575" y="1743125"/>
            <a:ext cx="57477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l-PL" sz="2200" b="0" i="0" u="none" strike="noStrike" cap="non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Ocenianie osiągnięć uczniów oraz ich zachowania w klasach 1-3 dokonuje się poprzez wystawienie oceny opisowej na zakończenie I półrocza oraz na zakończenie roku szkolnego. </a:t>
            </a:r>
            <a:endParaRPr sz="2200" b="0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l-PL" sz="2200" b="0" i="0" u="none" strike="noStrike" cap="non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W ciągu roku szkolnego uczniowie oceniani są poprzez wystawianie ocen cząstkowych w skali 1-6, przy czym 6 to najwyższa ocena.</a:t>
            </a:r>
            <a:endParaRPr sz="22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2578450" y="1250525"/>
            <a:ext cx="700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 rot="412">
            <a:off x="806379" y="562113"/>
            <a:ext cx="7505700" cy="1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800"/>
              <a:buFont typeface="Tahoma"/>
              <a:buNone/>
            </a:pPr>
            <a:r>
              <a:rPr lang="pl-PL"/>
              <a:t>System oceniania zachowania w szkole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800"/>
              <a:buFont typeface="Tahoma"/>
              <a:buNone/>
            </a:pPr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885900" y="1760775"/>
            <a:ext cx="78117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rPr lang="pl-PL" sz="1600"/>
              <a:t>Każdy uczeń na początku półrocza jednorazowo otrzymuje 100 pkt, które w zależności od prezentowanej postawy w ciągu półrocza (roku) może zwiększać lub tracić.</a:t>
            </a:r>
            <a:endParaRPr sz="1600"/>
          </a:p>
          <a:p>
            <a:pPr marL="0" marR="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rPr lang="pl-PL" sz="1600"/>
              <a:t>Dodatkowe punkty (plusowe) uczeń zdobywa za pozytywne działania dla klasy, szkoły i środowiska lokalnego (np. udział w konkursach, praca na rzecz klasy). Ujemne punkty, przyznawane za niepożądane zachowanie ucznia,  pomniejszają pulę (np.przeszkadzanie na lekcji, wulgarne słownictwo, brak zadań domowych).</a:t>
            </a:r>
            <a:endParaRPr sz="1600"/>
          </a:p>
          <a:p>
            <a:pPr marL="0" marR="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rPr lang="pl-PL" sz="1500"/>
              <a:t>Kryteria przyznawania punktów są zamieszczone na stronie internetowej szkoły</a:t>
            </a:r>
            <a:endParaRPr sz="1500"/>
          </a:p>
          <a:p>
            <a:pPr marL="0" marR="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rPr lang="pl-P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Wewnątrzszkolny system oceniania zachowania w klasach IV-VIII - Szkoła Podstawowa nr 3 (szkolna.net)</a:t>
            </a:r>
            <a:r>
              <a:rPr lang="pl-PL" sz="1500"/>
              <a:t>.</a:t>
            </a:r>
            <a:endParaRPr sz="1500"/>
          </a:p>
          <a:p>
            <a:pPr marL="342900" marR="0" lvl="0" indent="-228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244"/>
              </a:buClr>
              <a:buSzPts val="1800"/>
              <a:buFont typeface="Verdana"/>
              <a:buNone/>
            </a:pPr>
            <a:r>
              <a:rPr lang="pl-PL"/>
              <a:t>    </a:t>
            </a:r>
            <a:r>
              <a:rPr lang="pl-PL" b="1"/>
              <a:t>Ocena	                 Punkty	          Limit punktów ujemnych</a:t>
            </a:r>
            <a:endParaRPr b="1"/>
          </a:p>
          <a:p>
            <a:pPr marL="342900" marR="0" lvl="0" indent="-228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rPr lang="pl-PL"/>
              <a:t>Wzorowe	             Powyżej 200	                          0 - 20</a:t>
            </a:r>
            <a:endParaRPr/>
          </a:p>
          <a:p>
            <a:pPr marL="342900" marR="0" lvl="0" indent="-228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rPr lang="pl-PL"/>
              <a:t>Bardzo dobre               174 - 200	                          21- 30</a:t>
            </a:r>
            <a:endParaRPr/>
          </a:p>
          <a:p>
            <a:pPr marL="342900" marR="0" lvl="0" indent="-228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rPr lang="pl-PL"/>
              <a:t>Dobre	                  138 - 173	                          31 - 45</a:t>
            </a:r>
            <a:endParaRPr/>
          </a:p>
          <a:p>
            <a:pPr marL="342900" marR="0" lvl="0" indent="-228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rPr lang="pl-PL"/>
              <a:t>Poprawne                      80 - 137     	              46 - 60</a:t>
            </a:r>
            <a:endParaRPr/>
          </a:p>
          <a:p>
            <a:pPr marL="342900" marR="0" lvl="0" indent="-228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rPr lang="pl-PL"/>
              <a:t>Nieodpowiednie            1 - 79	</a:t>
            </a:r>
            <a:endParaRPr/>
          </a:p>
          <a:p>
            <a:pPr marL="342900" marR="0" lvl="0" indent="-228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r>
              <a:rPr lang="pl-PL"/>
              <a:t>Naganne	                         0</a:t>
            </a:r>
            <a:r>
              <a:rPr lang="pl-PL" sz="1600"/>
              <a:t>	</a:t>
            </a:r>
            <a:endParaRPr sz="1600"/>
          </a:p>
          <a:p>
            <a:pPr marL="3429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</a:pPr>
            <a:endParaRPr sz="1600"/>
          </a:p>
          <a:p>
            <a:pPr marL="3429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244"/>
              </a:buClr>
              <a:buSzPts val="1800"/>
              <a:buFont typeface="Verdana"/>
              <a:buNone/>
            </a:pPr>
            <a:endParaRPr sz="1600"/>
          </a:p>
          <a:p>
            <a:pPr marL="3429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244"/>
              </a:buClr>
              <a:buSzPts val="1800"/>
              <a:buFont typeface="Verdana"/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Google Shape;205;p8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 b="1">
              <a:latin typeface="Verdana"/>
              <a:ea typeface="Verdana"/>
              <a:cs typeface="Verdana"/>
              <a:sym typeface="Verdana"/>
            </a:endParaRPr>
          </a:p>
          <a:p>
            <a:pPr marL="508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Verdana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Verdana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Verdana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Microsoft Office PowerPoint</Application>
  <PresentationFormat>Pokaz na ekranie (4:3)</PresentationFormat>
  <Paragraphs>341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1" baseType="lpstr">
      <vt:lpstr>Arial</vt:lpstr>
      <vt:lpstr>Tahoma</vt:lpstr>
      <vt:lpstr>Times New Roman</vt:lpstr>
      <vt:lpstr>Bookman Old Style</vt:lpstr>
      <vt:lpstr>Verdana</vt:lpstr>
      <vt:lpstr>Calibri</vt:lpstr>
      <vt:lpstr>Roboto</vt:lpstr>
      <vt:lpstr>Nunito</vt:lpstr>
      <vt:lpstr>Shift</vt:lpstr>
      <vt:lpstr>Witaj w naszej szkole!</vt:lpstr>
      <vt:lpstr>hej </vt:lpstr>
      <vt:lpstr>Szkoła Podstawowa nr 3 mieści się w dwóch budynkach: przy ulicy Klasztornej 19 i ulicy Letniej 1, w których uczą się uczniowie klas 1-8. </vt:lpstr>
      <vt:lpstr>Dane adresowe szkoły</vt:lpstr>
      <vt:lpstr>Miejsca w szkole   ul. Klasztorna </vt:lpstr>
      <vt:lpstr>Miejsca w szkole   ul. Letnia</vt:lpstr>
      <vt:lpstr>Kalendarz roku szkolnego 2022/2023</vt:lpstr>
      <vt:lpstr>Prezentacja programu PowerPoint</vt:lpstr>
      <vt:lpstr>System oceniania zachowania w szkole </vt:lpstr>
      <vt:lpstr>Ocenianie klasy 4-8</vt:lpstr>
      <vt:lpstr>Dokumenty szkolne</vt:lpstr>
      <vt:lpstr>Plan lekcji</vt:lpstr>
      <vt:lpstr>Dzwonki szkolne  </vt:lpstr>
      <vt:lpstr>Zajęcia dodatkowe</vt:lpstr>
      <vt:lpstr>Zajęcia na basenie</vt:lpstr>
      <vt:lpstr>Wskazówki praktyczne</vt:lpstr>
      <vt:lpstr>Prezentacja programu PowerPoint</vt:lpstr>
      <vt:lpstr>Prezentacja programu PowerPoint</vt:lpstr>
      <vt:lpstr>    Rzeczy, które masz nosić w plecaku</vt:lpstr>
      <vt:lpstr>        WYPRAWKA PIERWSZOKLASISTY </vt:lpstr>
      <vt:lpstr>Ważne miejsca w okolicy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Witaj w naszej szkole!</dc:title>
  <dc:creator>Olimpia</dc:creator>
  <cp:lastModifiedBy>HP</cp:lastModifiedBy>
  <cp:revision>1</cp:revision>
  <dcterms:modified xsi:type="dcterms:W3CDTF">2023-08-30T10:11:31Z</dcterms:modified>
</cp:coreProperties>
</file>